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nton" charset="1" panose="00000500000000000000"/>
      <p:regular r:id="rId14"/>
    </p:embeddedFont>
    <p:embeddedFont>
      <p:font typeface="Open Sans Bold" charset="1" panose="00000000000000000000"/>
      <p:regular r:id="rId15"/>
    </p:embeddedFont>
    <p:embeddedFont>
      <p:font typeface="Open Sans" charset="1" panose="00000000000000000000"/>
      <p:regular r:id="rId16"/>
    </p:embeddedFont>
    <p:embeddedFont>
      <p:font typeface="Canva Sans" charset="1" panose="020B0503030501040103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8.jpeg" Type="http://schemas.openxmlformats.org/officeDocument/2006/relationships/image"/><Relationship Id="rId8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1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"/>
            <a:chOff x="0" y="0"/>
            <a:chExt cx="27093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9707" y="332729"/>
            <a:ext cx="369285" cy="363243"/>
          </a:xfrm>
          <a:custGeom>
            <a:avLst/>
            <a:gdLst/>
            <a:ahLst/>
            <a:cxnLst/>
            <a:rect r="r" b="b" t="t" l="l"/>
            <a:pathLst>
              <a:path h="363243" w="369285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480868" y="368655"/>
            <a:ext cx="346366" cy="346366"/>
          </a:xfrm>
          <a:custGeom>
            <a:avLst/>
            <a:gdLst/>
            <a:ahLst/>
            <a:cxnLst/>
            <a:rect r="r" b="b" t="t" l="l"/>
            <a:pathLst>
              <a:path h="346366" w="346366">
                <a:moveTo>
                  <a:pt x="0" y="0"/>
                </a:moveTo>
                <a:lnTo>
                  <a:pt x="346366" y="0"/>
                </a:lnTo>
                <a:lnTo>
                  <a:pt x="346366" y="346366"/>
                </a:lnTo>
                <a:lnTo>
                  <a:pt x="0" y="3463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7033242" y="2331542"/>
            <a:ext cx="2264398" cy="2264398"/>
          </a:xfrm>
          <a:custGeom>
            <a:avLst/>
            <a:gdLst/>
            <a:ahLst/>
            <a:cxnLst/>
            <a:rect r="r" b="b" t="t" l="l"/>
            <a:pathLst>
              <a:path h="2264398" w="2264398">
                <a:moveTo>
                  <a:pt x="0" y="0"/>
                </a:moveTo>
                <a:lnTo>
                  <a:pt x="2264398" y="0"/>
                </a:lnTo>
                <a:lnTo>
                  <a:pt x="2264398" y="2264398"/>
                </a:lnTo>
                <a:lnTo>
                  <a:pt x="0" y="22643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2995911" y="3086100"/>
            <a:ext cx="4114800" cy="4114800"/>
          </a:xfrm>
          <a:custGeom>
            <a:avLst/>
            <a:gdLst/>
            <a:ahLst/>
            <a:cxnLst/>
            <a:rect r="r" b="b" t="t" l="l"/>
            <a:pathLst>
              <a:path h="4114800" w="4114800">
                <a:moveTo>
                  <a:pt x="0" y="0"/>
                </a:moveTo>
                <a:lnTo>
                  <a:pt x="4114800" y="0"/>
                </a:lnTo>
                <a:lnTo>
                  <a:pt x="411480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-2116078" y="5258879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7874662" y="3065568"/>
            <a:ext cx="9898988" cy="3171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FASHION PRODUCT RECOMMENDATION USING MULTIMODAL LEARNING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5889000" y="1031011"/>
            <a:ext cx="4316765" cy="4316765"/>
          </a:xfrm>
          <a:custGeom>
            <a:avLst/>
            <a:gdLst/>
            <a:ahLst/>
            <a:cxnLst/>
            <a:rect r="r" b="b" t="t" l="l"/>
            <a:pathLst>
              <a:path h="4316765" w="4316765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83051" y="379767"/>
            <a:ext cx="1689150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7402C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STUDIO SHODWE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321842" y="405840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766046" y="405840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35289" y="405840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279530" y="405840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499918" y="9638067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01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027525" y="7509008"/>
            <a:ext cx="6243221" cy="1364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95"/>
              </a:lnSpc>
              <a:spcBef>
                <a:spcPct val="0"/>
              </a:spcBef>
            </a:pPr>
            <a:r>
              <a:rPr lang="en-US" sz="156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Names: Marina Reda (221101235), Omar Adly (221101398)</a:t>
            </a:r>
          </a:p>
          <a:p>
            <a:pPr algn="ctr">
              <a:lnSpc>
                <a:spcPts val="2195"/>
              </a:lnSpc>
              <a:spcBef>
                <a:spcPct val="0"/>
              </a:spcBef>
            </a:pPr>
          </a:p>
          <a:p>
            <a:pPr algn="ctr">
              <a:lnSpc>
                <a:spcPts val="2195"/>
              </a:lnSpc>
              <a:spcBef>
                <a:spcPct val="0"/>
              </a:spcBef>
            </a:pPr>
            <a:r>
              <a:rPr lang="en-US" sz="156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Course: AIE417: Selected Topics in Artificial Intelligence 1</a:t>
            </a:r>
          </a:p>
          <a:p>
            <a:pPr algn="ctr">
              <a:lnSpc>
                <a:spcPts val="2195"/>
              </a:lnSpc>
              <a:spcBef>
                <a:spcPct val="0"/>
              </a:spcBef>
            </a:pPr>
          </a:p>
          <a:p>
            <a:pPr algn="ctr">
              <a:lnSpc>
                <a:spcPts val="2195"/>
              </a:lnSpc>
              <a:spcBef>
                <a:spcPct val="0"/>
              </a:spcBef>
            </a:pPr>
            <a:r>
              <a:rPr lang="en-US" sz="156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Instructor: Dr. Mohamed Ghetas</a:t>
            </a:r>
          </a:p>
        </p:txBody>
      </p:sp>
      <p:sp>
        <p:nvSpPr>
          <p:cNvPr name="Freeform 22" id="22"/>
          <p:cNvSpPr/>
          <p:nvPr/>
        </p:nvSpPr>
        <p:spPr>
          <a:xfrm flipH="false" flipV="false" rot="0">
            <a:off x="7670633" y="7508252"/>
            <a:ext cx="2264398" cy="2264398"/>
          </a:xfrm>
          <a:custGeom>
            <a:avLst/>
            <a:gdLst/>
            <a:ahLst/>
            <a:cxnLst/>
            <a:rect r="r" b="b" t="t" l="l"/>
            <a:pathLst>
              <a:path h="2264398" w="2264398">
                <a:moveTo>
                  <a:pt x="0" y="0"/>
                </a:moveTo>
                <a:lnTo>
                  <a:pt x="2264398" y="0"/>
                </a:lnTo>
                <a:lnTo>
                  <a:pt x="2264398" y="2264398"/>
                </a:lnTo>
                <a:lnTo>
                  <a:pt x="0" y="22643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"/>
            <a:chOff x="0" y="0"/>
            <a:chExt cx="27093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9707" y="332729"/>
            <a:ext cx="369285" cy="363243"/>
          </a:xfrm>
          <a:custGeom>
            <a:avLst/>
            <a:gdLst/>
            <a:ahLst/>
            <a:cxnLst/>
            <a:rect r="r" b="b" t="t" l="l"/>
            <a:pathLst>
              <a:path h="363243" w="369285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83051" y="379767"/>
            <a:ext cx="1689150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7402C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STUDIO SHODWE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21842" y="405840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766046" y="405840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535289" y="405840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279530" y="405840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499918" y="9638067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02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7480868" y="368655"/>
            <a:ext cx="346366" cy="346366"/>
          </a:xfrm>
          <a:custGeom>
            <a:avLst/>
            <a:gdLst/>
            <a:ahLst/>
            <a:cxnLst/>
            <a:rect r="r" b="b" t="t" l="l"/>
            <a:pathLst>
              <a:path h="346366" w="346366">
                <a:moveTo>
                  <a:pt x="0" y="0"/>
                </a:moveTo>
                <a:lnTo>
                  <a:pt x="346366" y="0"/>
                </a:lnTo>
                <a:lnTo>
                  <a:pt x="346366" y="346366"/>
                </a:lnTo>
                <a:lnTo>
                  <a:pt x="0" y="3463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15889000" y="1031011"/>
            <a:ext cx="4316765" cy="4316765"/>
          </a:xfrm>
          <a:custGeom>
            <a:avLst/>
            <a:gdLst/>
            <a:ahLst/>
            <a:cxnLst/>
            <a:rect r="r" b="b" t="t" l="l"/>
            <a:pathLst>
              <a:path h="4316765" w="4316765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17" id="17"/>
          <p:cNvGrpSpPr/>
          <p:nvPr/>
        </p:nvGrpSpPr>
        <p:grpSpPr>
          <a:xfrm rot="0">
            <a:off x="0" y="1028700"/>
            <a:ext cx="8408303" cy="9258300"/>
            <a:chOff x="0" y="0"/>
            <a:chExt cx="11211071" cy="12344400"/>
          </a:xfrm>
        </p:grpSpPr>
        <p:pic>
          <p:nvPicPr>
            <p:cNvPr name="Picture 18" id="18"/>
            <p:cNvPicPr>
              <a:picLocks noChangeAspect="true"/>
            </p:cNvPicPr>
            <p:nvPr/>
          </p:nvPicPr>
          <p:blipFill>
            <a:blip r:embed="rId7"/>
            <a:srcRect l="0" t="0" r="0" b="26593"/>
            <a:stretch>
              <a:fillRect/>
            </a:stretch>
          </p:blipFill>
          <p:spPr>
            <a:xfrm flipH="false" flipV="false">
              <a:off x="0" y="0"/>
              <a:ext cx="11211071" cy="12344400"/>
            </a:xfrm>
            <a:prstGeom prst="rect">
              <a:avLst/>
            </a:prstGeom>
          </p:spPr>
        </p:pic>
      </p:grpSp>
      <p:sp>
        <p:nvSpPr>
          <p:cNvPr name="Freeform 19" id="19"/>
          <p:cNvSpPr/>
          <p:nvPr/>
        </p:nvSpPr>
        <p:spPr>
          <a:xfrm flipH="false" flipV="false" rot="0">
            <a:off x="9883689" y="1832671"/>
            <a:ext cx="1242423" cy="1242423"/>
          </a:xfrm>
          <a:custGeom>
            <a:avLst/>
            <a:gdLst/>
            <a:ahLst/>
            <a:cxnLst/>
            <a:rect r="r" b="b" t="t" l="l"/>
            <a:pathLst>
              <a:path h="1242423" w="1242423">
                <a:moveTo>
                  <a:pt x="0" y="0"/>
                </a:moveTo>
                <a:lnTo>
                  <a:pt x="1242423" y="0"/>
                </a:lnTo>
                <a:lnTo>
                  <a:pt x="1242423" y="1242422"/>
                </a:lnTo>
                <a:lnTo>
                  <a:pt x="0" y="12424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10419176" y="2272955"/>
            <a:ext cx="5328489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20"/>
              </a:lnSpc>
            </a:pPr>
            <a:r>
              <a:rPr lang="en-US" sz="6000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Introduction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004184" y="3706380"/>
            <a:ext cx="6455688" cy="5317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07825" indent="-253913" lvl="1">
              <a:lnSpc>
                <a:spcPts val="3292"/>
              </a:lnSpc>
              <a:buFont typeface="Arial"/>
              <a:buChar char="•"/>
            </a:pPr>
            <a:r>
              <a:rPr lang="en-US" sz="2352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Problem Addressed: Explain the challenge of navigating vast product catalogs in online retail and the need for accurate product categorization and recommendations.</a:t>
            </a:r>
          </a:p>
          <a:p>
            <a:pPr algn="l" marL="507825" indent="-253913" lvl="1">
              <a:lnSpc>
                <a:spcPts val="3292"/>
              </a:lnSpc>
              <a:buFont typeface="Arial"/>
              <a:buChar char="•"/>
            </a:pPr>
            <a:r>
              <a:rPr lang="en-US" sz="2352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Objective: To leverage multimodal learning to classify fashion products by integrating image and text data for a better user experience.</a:t>
            </a:r>
          </a:p>
          <a:p>
            <a:pPr algn="l" marL="507825" indent="-253913" lvl="1">
              <a:lnSpc>
                <a:spcPts val="3292"/>
              </a:lnSpc>
              <a:buFont typeface="Arial"/>
              <a:buChar char="•"/>
            </a:pPr>
            <a:r>
              <a:rPr lang="en-US" sz="2352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Significance: Highlight how the approach improves shopping experiences and boosts customer satisfaction.</a:t>
            </a:r>
          </a:p>
          <a:p>
            <a:pPr algn="l">
              <a:lnSpc>
                <a:spcPts val="3292"/>
              </a:lnSpc>
              <a:spcBef>
                <a:spcPct val="0"/>
              </a:spcBef>
            </a:pPr>
          </a:p>
        </p:txBody>
      </p:sp>
      <p:grpSp>
        <p:nvGrpSpPr>
          <p:cNvPr name="Group 22" id="22"/>
          <p:cNvGrpSpPr/>
          <p:nvPr/>
        </p:nvGrpSpPr>
        <p:grpSpPr>
          <a:xfrm rot="0">
            <a:off x="0" y="1028700"/>
            <a:ext cx="8408303" cy="9258300"/>
            <a:chOff x="0" y="0"/>
            <a:chExt cx="11211071" cy="12344400"/>
          </a:xfrm>
        </p:grpSpPr>
        <p:pic>
          <p:nvPicPr>
            <p:cNvPr name="Picture 23" id="23"/>
            <p:cNvPicPr>
              <a:picLocks noChangeAspect="true"/>
            </p:cNvPicPr>
            <p:nvPr/>
          </p:nvPicPr>
          <p:blipFill>
            <a:blip r:embed="rId8"/>
            <a:srcRect l="24457" t="0" r="24457" b="0"/>
            <a:stretch>
              <a:fillRect/>
            </a:stretch>
          </p:blipFill>
          <p:spPr>
            <a:xfrm flipH="false" flipV="false">
              <a:off x="0" y="0"/>
              <a:ext cx="11211071" cy="1234440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"/>
            <a:chOff x="0" y="0"/>
            <a:chExt cx="27093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9707" y="332729"/>
            <a:ext cx="369285" cy="363243"/>
          </a:xfrm>
          <a:custGeom>
            <a:avLst/>
            <a:gdLst/>
            <a:ahLst/>
            <a:cxnLst/>
            <a:rect r="r" b="b" t="t" l="l"/>
            <a:pathLst>
              <a:path h="363243" w="369285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480868" y="368655"/>
            <a:ext cx="346366" cy="346366"/>
          </a:xfrm>
          <a:custGeom>
            <a:avLst/>
            <a:gdLst/>
            <a:ahLst/>
            <a:cxnLst/>
            <a:rect r="r" b="b" t="t" l="l"/>
            <a:pathLst>
              <a:path h="346366" w="346366">
                <a:moveTo>
                  <a:pt x="0" y="0"/>
                </a:moveTo>
                <a:lnTo>
                  <a:pt x="346366" y="0"/>
                </a:lnTo>
                <a:lnTo>
                  <a:pt x="346366" y="346366"/>
                </a:lnTo>
                <a:lnTo>
                  <a:pt x="0" y="3463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2116078" y="5258879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5889000" y="1031011"/>
            <a:ext cx="4316765" cy="4316765"/>
          </a:xfrm>
          <a:custGeom>
            <a:avLst/>
            <a:gdLst/>
            <a:ahLst/>
            <a:cxnLst/>
            <a:rect r="r" b="b" t="t" l="l"/>
            <a:pathLst>
              <a:path h="4316765" w="4316765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9098956" y="1097956"/>
            <a:ext cx="8160344" cy="8160344"/>
            <a:chOff x="0" y="0"/>
            <a:chExt cx="10880458" cy="10880458"/>
          </a:xfrm>
        </p:grpSpPr>
        <p:pic>
          <p:nvPicPr>
            <p:cNvPr name="Picture 13" id="13"/>
            <p:cNvPicPr>
              <a:picLocks noChangeAspect="true"/>
            </p:cNvPicPr>
            <p:nvPr/>
          </p:nvPicPr>
          <p:blipFill>
            <a:blip r:embed="rId7"/>
            <a:srcRect l="21875" t="0" r="21875" b="0"/>
            <a:stretch>
              <a:fillRect/>
            </a:stretch>
          </p:blipFill>
          <p:spPr>
            <a:xfrm flipH="false" flipV="false">
              <a:off x="0" y="0"/>
              <a:ext cx="10880458" cy="10880458"/>
            </a:xfrm>
            <a:prstGeom prst="rect">
              <a:avLst/>
            </a:prstGeom>
          </p:spPr>
        </p:pic>
      </p:grpSp>
      <p:sp>
        <p:nvSpPr>
          <p:cNvPr name="Freeform 14" id="14"/>
          <p:cNvSpPr/>
          <p:nvPr/>
        </p:nvSpPr>
        <p:spPr>
          <a:xfrm flipH="false" flipV="false" rot="0">
            <a:off x="1817989" y="1821880"/>
            <a:ext cx="1242423" cy="1242423"/>
          </a:xfrm>
          <a:custGeom>
            <a:avLst/>
            <a:gdLst/>
            <a:ahLst/>
            <a:cxnLst/>
            <a:rect r="r" b="b" t="t" l="l"/>
            <a:pathLst>
              <a:path h="1242423" w="1242423">
                <a:moveTo>
                  <a:pt x="0" y="0"/>
                </a:moveTo>
                <a:lnTo>
                  <a:pt x="1242422" y="0"/>
                </a:lnTo>
                <a:lnTo>
                  <a:pt x="1242422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83051" y="379767"/>
            <a:ext cx="1689150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7402C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STUDIO SHODWE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321842" y="405840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766046" y="405840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35289" y="405840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279530" y="405840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499918" y="9638067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2439200" y="2136568"/>
            <a:ext cx="5328489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20"/>
              </a:lnSpc>
            </a:pPr>
            <a:r>
              <a:rPr lang="en-US" sz="6000" u="sng">
                <a:solidFill>
                  <a:srgbClr val="7402C6"/>
                </a:solidFill>
                <a:latin typeface="Anton"/>
                <a:ea typeface="Anton"/>
                <a:cs typeface="Anton"/>
                <a:sym typeface="Anton"/>
              </a:rPr>
              <a:t>Dataset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817989" y="4056245"/>
            <a:ext cx="7054701" cy="37517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150" indent="-237075" lvl="1">
              <a:lnSpc>
                <a:spcPts val="3074"/>
              </a:lnSpc>
              <a:buFont typeface="Arial"/>
              <a:buChar char="•"/>
            </a:pPr>
            <a:r>
              <a:rPr lang="en-US" sz="219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Dataset Description:</a:t>
            </a:r>
          </a:p>
          <a:p>
            <a:pPr algn="l" marL="948301" indent="-316100" lvl="2">
              <a:lnSpc>
                <a:spcPts val="3074"/>
              </a:lnSpc>
              <a:buFont typeface="Arial"/>
              <a:buChar char="⚬"/>
            </a:pPr>
            <a:r>
              <a:rPr lang="en-US" sz="219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Total samples in dataset: 44441</a:t>
            </a:r>
          </a:p>
          <a:p>
            <a:pPr algn="l" marL="948301" indent="-316100" lvl="2">
              <a:lnSpc>
                <a:spcPts val="3074"/>
              </a:lnSpc>
              <a:buFont typeface="Arial"/>
              <a:buChar char="⚬"/>
            </a:pPr>
            <a:r>
              <a:rPr lang="en-US" sz="219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Images: High-quality (1080 x 1440 px).</a:t>
            </a:r>
          </a:p>
          <a:p>
            <a:pPr algn="l" marL="948301" indent="-316100" lvl="2">
              <a:lnSpc>
                <a:spcPts val="3074"/>
              </a:lnSpc>
              <a:buFont typeface="Arial"/>
              <a:buChar char="⚬"/>
            </a:pPr>
            <a:r>
              <a:rPr lang="en-US" sz="219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Text: Titles and descriptions of products.</a:t>
            </a:r>
          </a:p>
          <a:p>
            <a:pPr algn="l" marL="948301" indent="-316100" lvl="2">
              <a:lnSpc>
                <a:spcPts val="3074"/>
              </a:lnSpc>
              <a:buFont typeface="Arial"/>
              <a:buChar char="⚬"/>
            </a:pPr>
            <a:r>
              <a:rPr lang="en-US" sz="219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Labels: Product categories.</a:t>
            </a:r>
          </a:p>
          <a:p>
            <a:pPr algn="l" marL="474150" indent="-237075" lvl="1">
              <a:lnSpc>
                <a:spcPts val="3074"/>
              </a:lnSpc>
              <a:buFont typeface="Arial"/>
              <a:buChar char="•"/>
            </a:pPr>
            <a:r>
              <a:rPr lang="en-US" sz="219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Preprocessing Steps:</a:t>
            </a:r>
          </a:p>
          <a:p>
            <a:pPr algn="l" marL="948301" indent="-316100" lvl="2">
              <a:lnSpc>
                <a:spcPts val="3074"/>
              </a:lnSpc>
              <a:buFont typeface="Arial"/>
              <a:buChar char="⚬"/>
            </a:pPr>
            <a:r>
              <a:rPr lang="en-US" sz="219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Images resized to 224x224 px.</a:t>
            </a:r>
          </a:p>
          <a:p>
            <a:pPr algn="l" marL="948301" indent="-316100" lvl="2">
              <a:lnSpc>
                <a:spcPts val="3074"/>
              </a:lnSpc>
              <a:buFont typeface="Arial"/>
              <a:buChar char="⚬"/>
            </a:pPr>
            <a:r>
              <a:rPr lang="en-US" sz="219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Text tokenized and padded (max length: 100).</a:t>
            </a:r>
          </a:p>
          <a:p>
            <a:pPr algn="l" marL="948301" indent="-316100" lvl="2">
              <a:lnSpc>
                <a:spcPts val="3074"/>
              </a:lnSpc>
              <a:buFont typeface="Arial"/>
              <a:buChar char="⚬"/>
            </a:pPr>
            <a:r>
              <a:rPr lang="en-US" sz="219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Labels encoded via one-hot encoding.</a:t>
            </a:r>
          </a:p>
          <a:p>
            <a:pPr algn="l">
              <a:lnSpc>
                <a:spcPts val="307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"/>
            <a:chOff x="0" y="0"/>
            <a:chExt cx="27093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9707" y="332729"/>
            <a:ext cx="369285" cy="363243"/>
          </a:xfrm>
          <a:custGeom>
            <a:avLst/>
            <a:gdLst/>
            <a:ahLst/>
            <a:cxnLst/>
            <a:rect r="r" b="b" t="t" l="l"/>
            <a:pathLst>
              <a:path h="363243" w="369285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480868" y="368655"/>
            <a:ext cx="346366" cy="346366"/>
          </a:xfrm>
          <a:custGeom>
            <a:avLst/>
            <a:gdLst/>
            <a:ahLst/>
            <a:cxnLst/>
            <a:rect r="r" b="b" t="t" l="l"/>
            <a:pathLst>
              <a:path h="346366" w="346366">
                <a:moveTo>
                  <a:pt x="0" y="0"/>
                </a:moveTo>
                <a:lnTo>
                  <a:pt x="346366" y="0"/>
                </a:lnTo>
                <a:lnTo>
                  <a:pt x="346366" y="346366"/>
                </a:lnTo>
                <a:lnTo>
                  <a:pt x="0" y="3463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-2116078" y="5258879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028700" y="5143500"/>
            <a:ext cx="4045544" cy="4045544"/>
            <a:chOff x="0" y="0"/>
            <a:chExt cx="5394058" cy="5394058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7"/>
            <a:srcRect l="0" t="0" r="0" b="0"/>
            <a:stretch>
              <a:fillRect/>
            </a:stretch>
          </p:blipFill>
          <p:spPr>
            <a:xfrm flipH="false" flipV="false">
              <a:off x="0" y="0"/>
              <a:ext cx="5394058" cy="5394058"/>
            </a:xfrm>
            <a:prstGeom prst="rect">
              <a:avLst/>
            </a:prstGeom>
          </p:spPr>
        </p:pic>
      </p:grpSp>
      <p:grpSp>
        <p:nvGrpSpPr>
          <p:cNvPr name="Group 13" id="13"/>
          <p:cNvGrpSpPr/>
          <p:nvPr/>
        </p:nvGrpSpPr>
        <p:grpSpPr>
          <a:xfrm rot="0">
            <a:off x="5336510" y="5143500"/>
            <a:ext cx="4045544" cy="4045544"/>
            <a:chOff x="0" y="0"/>
            <a:chExt cx="5394058" cy="5394058"/>
          </a:xfrm>
        </p:grpSpPr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8"/>
            <a:srcRect l="16312" t="0" r="16312" b="0"/>
            <a:stretch>
              <a:fillRect/>
            </a:stretch>
          </p:blipFill>
          <p:spPr>
            <a:xfrm flipH="false" flipV="false">
              <a:off x="0" y="0"/>
              <a:ext cx="5394058" cy="5394058"/>
            </a:xfrm>
            <a:prstGeom prst="rect">
              <a:avLst/>
            </a:prstGeom>
          </p:spPr>
        </p:pic>
      </p:grpSp>
      <p:grpSp>
        <p:nvGrpSpPr>
          <p:cNvPr name="Group 15" id="15"/>
          <p:cNvGrpSpPr/>
          <p:nvPr/>
        </p:nvGrpSpPr>
        <p:grpSpPr>
          <a:xfrm rot="0">
            <a:off x="9382054" y="1097956"/>
            <a:ext cx="8905946" cy="4045544"/>
            <a:chOff x="0" y="0"/>
            <a:chExt cx="11874595" cy="5394058"/>
          </a:xfrm>
        </p:grpSpPr>
        <p:pic>
          <p:nvPicPr>
            <p:cNvPr name="Picture 16" id="16"/>
            <p:cNvPicPr>
              <a:picLocks noChangeAspect="true"/>
            </p:cNvPicPr>
            <p:nvPr/>
          </p:nvPicPr>
          <p:blipFill>
            <a:blip r:embed="rId9"/>
            <a:srcRect l="0" t="10962" r="0" b="10962"/>
            <a:stretch>
              <a:fillRect/>
            </a:stretch>
          </p:blipFill>
          <p:spPr>
            <a:xfrm flipH="false" flipV="false">
              <a:off x="0" y="0"/>
              <a:ext cx="11874595" cy="5394058"/>
            </a:xfrm>
            <a:prstGeom prst="rect">
              <a:avLst/>
            </a:prstGeom>
          </p:spPr>
        </p:pic>
      </p:grpSp>
      <p:sp>
        <p:nvSpPr>
          <p:cNvPr name="Freeform 17" id="17"/>
          <p:cNvSpPr/>
          <p:nvPr/>
        </p:nvSpPr>
        <p:spPr>
          <a:xfrm flipH="false" flipV="false" rot="0">
            <a:off x="1547671" y="1565078"/>
            <a:ext cx="1242423" cy="1242423"/>
          </a:xfrm>
          <a:custGeom>
            <a:avLst/>
            <a:gdLst/>
            <a:ahLst/>
            <a:cxnLst/>
            <a:rect r="r" b="b" t="t" l="l"/>
            <a:pathLst>
              <a:path h="1242423" w="1242423">
                <a:moveTo>
                  <a:pt x="0" y="0"/>
                </a:moveTo>
                <a:lnTo>
                  <a:pt x="1242423" y="0"/>
                </a:lnTo>
                <a:lnTo>
                  <a:pt x="1242423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1283051" y="379767"/>
            <a:ext cx="1689150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7402C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STUDIO SHODWE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321842" y="405840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4766046" y="405840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535289" y="405840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279530" y="405840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7499918" y="9638067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04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753789" y="1348628"/>
            <a:ext cx="5605493" cy="1794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184"/>
              </a:lnSpc>
            </a:pPr>
            <a:r>
              <a:rPr lang="en-US" sz="5889" u="sng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Model Design and Implementation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753789" y="3354103"/>
            <a:ext cx="7060842" cy="1214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58"/>
              </a:lnSpc>
            </a:pPr>
            <a:r>
              <a:rPr lang="en-US" sz="1398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Multimodal Learning Techniques:</a:t>
            </a:r>
          </a:p>
          <a:p>
            <a:pPr algn="l" marL="301964" indent="-150982" lvl="1">
              <a:lnSpc>
                <a:spcPts val="1958"/>
              </a:lnSpc>
              <a:buFont typeface="Arial"/>
              <a:buChar char="•"/>
            </a:pPr>
            <a:r>
              <a:rPr lang="en-US" sz="1398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Image: Features extracted using EfficientNetB0.</a:t>
            </a:r>
          </a:p>
          <a:p>
            <a:pPr algn="l" marL="301964" indent="-150982" lvl="1">
              <a:lnSpc>
                <a:spcPts val="1958"/>
              </a:lnSpc>
              <a:buFont typeface="Arial"/>
              <a:buChar char="•"/>
            </a:pPr>
            <a:r>
              <a:rPr lang="en-US" sz="1398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Text: Processed with an LSTM-based model.</a:t>
            </a:r>
          </a:p>
          <a:p>
            <a:pPr algn="l" marL="301964" indent="-150982" lvl="1">
              <a:lnSpc>
                <a:spcPts val="1958"/>
              </a:lnSpc>
              <a:buFont typeface="Arial"/>
              <a:buChar char="•"/>
            </a:pPr>
            <a:r>
              <a:rPr lang="en-US" sz="1398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Fusion: Early fusion by concatenating image and text features.</a:t>
            </a:r>
          </a:p>
          <a:p>
            <a:pPr algn="l">
              <a:lnSpc>
                <a:spcPts val="1958"/>
              </a:lnSpc>
              <a:spcBef>
                <a:spcPct val="0"/>
              </a:spcBef>
            </a:pPr>
          </a:p>
        </p:txBody>
      </p:sp>
      <p:sp>
        <p:nvSpPr>
          <p:cNvPr name="TextBox 26" id="26"/>
          <p:cNvSpPr txBox="true"/>
          <p:nvPr/>
        </p:nvSpPr>
        <p:spPr>
          <a:xfrm rot="0">
            <a:off x="10507477" y="5860661"/>
            <a:ext cx="6618518" cy="1218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80"/>
              </a:lnSpc>
            </a:pPr>
            <a:r>
              <a:rPr lang="en-US" sz="1414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Model Architecture:</a:t>
            </a:r>
          </a:p>
          <a:p>
            <a:pPr algn="l" marL="305358" indent="-152679" lvl="1">
              <a:lnSpc>
                <a:spcPts val="1980"/>
              </a:lnSpc>
              <a:buFont typeface="Arial"/>
              <a:buChar char="•"/>
            </a:pPr>
            <a:r>
              <a:rPr lang="en-US" sz="1414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Image Input: EfficientNetB0 → Global Average Pooling.</a:t>
            </a:r>
          </a:p>
          <a:p>
            <a:pPr algn="l" marL="305358" indent="-152679" lvl="1">
              <a:lnSpc>
                <a:spcPts val="1980"/>
              </a:lnSpc>
              <a:buFont typeface="Arial"/>
              <a:buChar char="•"/>
            </a:pPr>
            <a:r>
              <a:rPr lang="en-US" sz="1414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Text Input: Embedding layer → LSTM.</a:t>
            </a:r>
          </a:p>
          <a:p>
            <a:pPr algn="l" marL="305358" indent="-152679" lvl="1">
              <a:lnSpc>
                <a:spcPts val="1980"/>
              </a:lnSpc>
              <a:buFont typeface="Arial"/>
              <a:buChar char="•"/>
            </a:pPr>
            <a:r>
              <a:rPr lang="en-US" sz="1414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Output: Fully connected layer with softmax for classification.</a:t>
            </a:r>
          </a:p>
          <a:p>
            <a:pPr algn="l">
              <a:lnSpc>
                <a:spcPts val="1980"/>
              </a:lnSpc>
              <a:spcBef>
                <a:spcPct val="0"/>
              </a:spcBef>
            </a:pPr>
          </a:p>
        </p:txBody>
      </p:sp>
      <p:sp>
        <p:nvSpPr>
          <p:cNvPr name="TextBox 27" id="27"/>
          <p:cNvSpPr txBox="true"/>
          <p:nvPr/>
        </p:nvSpPr>
        <p:spPr>
          <a:xfrm rot="0">
            <a:off x="10507477" y="7755006"/>
            <a:ext cx="6992441" cy="1295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91"/>
              </a:lnSpc>
            </a:pPr>
            <a:r>
              <a:rPr lang="en-US" sz="1494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Implementation Details:</a:t>
            </a:r>
          </a:p>
          <a:p>
            <a:pPr algn="l" marL="322609" indent="-161305" lvl="1">
              <a:lnSpc>
                <a:spcPts val="2091"/>
              </a:lnSpc>
              <a:buFont typeface="Arial"/>
              <a:buChar char="•"/>
            </a:pPr>
            <a:r>
              <a:rPr lang="en-US" sz="1494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Framework: TensorFlow/Keras.</a:t>
            </a:r>
          </a:p>
          <a:p>
            <a:pPr algn="l" marL="322609" indent="-161305" lvl="1">
              <a:lnSpc>
                <a:spcPts val="2091"/>
              </a:lnSpc>
              <a:buFont typeface="Arial"/>
              <a:buChar char="•"/>
            </a:pPr>
            <a:r>
              <a:rPr lang="en-US" sz="1494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Optimizer: Adam (learning rate: 0.001).</a:t>
            </a:r>
          </a:p>
          <a:p>
            <a:pPr algn="l" marL="322609" indent="-161305" lvl="1">
              <a:lnSpc>
                <a:spcPts val="2091"/>
              </a:lnSpc>
              <a:buFont typeface="Arial"/>
              <a:buChar char="•"/>
            </a:pPr>
            <a:r>
              <a:rPr lang="en-US" sz="1494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Loss Function: Categorical Crossentropy.</a:t>
            </a:r>
          </a:p>
          <a:p>
            <a:pPr algn="l">
              <a:lnSpc>
                <a:spcPts val="2091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"/>
            <a:chOff x="0" y="0"/>
            <a:chExt cx="27093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9707" y="332729"/>
            <a:ext cx="369285" cy="363243"/>
          </a:xfrm>
          <a:custGeom>
            <a:avLst/>
            <a:gdLst/>
            <a:ahLst/>
            <a:cxnLst/>
            <a:rect r="r" b="b" t="t" l="l"/>
            <a:pathLst>
              <a:path h="363243" w="369285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480868" y="368655"/>
            <a:ext cx="346366" cy="346366"/>
          </a:xfrm>
          <a:custGeom>
            <a:avLst/>
            <a:gdLst/>
            <a:ahLst/>
            <a:cxnLst/>
            <a:rect r="r" b="b" t="t" l="l"/>
            <a:pathLst>
              <a:path h="346366" w="346366">
                <a:moveTo>
                  <a:pt x="0" y="0"/>
                </a:moveTo>
                <a:lnTo>
                  <a:pt x="346366" y="0"/>
                </a:lnTo>
                <a:lnTo>
                  <a:pt x="346366" y="346366"/>
                </a:lnTo>
                <a:lnTo>
                  <a:pt x="0" y="3463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889000" y="1031011"/>
            <a:ext cx="4316765" cy="4316765"/>
          </a:xfrm>
          <a:custGeom>
            <a:avLst/>
            <a:gdLst/>
            <a:ahLst/>
            <a:cxnLst/>
            <a:rect r="r" b="b" t="t" l="l"/>
            <a:pathLst>
              <a:path h="4316765" w="4316765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13463347" y="1262737"/>
            <a:ext cx="4726391" cy="8227289"/>
            <a:chOff x="0" y="0"/>
            <a:chExt cx="6301855" cy="10969719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7"/>
            <a:srcRect l="28457" t="0" r="28457" b="0"/>
            <a:stretch>
              <a:fillRect/>
            </a:stretch>
          </p:blipFill>
          <p:spPr>
            <a:xfrm flipH="false" flipV="false">
              <a:off x="0" y="0"/>
              <a:ext cx="6301855" cy="10969719"/>
            </a:xfrm>
            <a:prstGeom prst="rect">
              <a:avLst/>
            </a:prstGeom>
          </p:spPr>
        </p:pic>
      </p:grpSp>
      <p:sp>
        <p:nvSpPr>
          <p:cNvPr name="Freeform 13" id="13"/>
          <p:cNvSpPr/>
          <p:nvPr/>
        </p:nvSpPr>
        <p:spPr>
          <a:xfrm flipH="false" flipV="false" rot="0">
            <a:off x="1547671" y="1565078"/>
            <a:ext cx="1242423" cy="1242423"/>
          </a:xfrm>
          <a:custGeom>
            <a:avLst/>
            <a:gdLst/>
            <a:ahLst/>
            <a:cxnLst/>
            <a:rect r="r" b="b" t="t" l="l"/>
            <a:pathLst>
              <a:path h="1242423" w="1242423">
                <a:moveTo>
                  <a:pt x="0" y="0"/>
                </a:moveTo>
                <a:lnTo>
                  <a:pt x="1242423" y="0"/>
                </a:lnTo>
                <a:lnTo>
                  <a:pt x="1242423" y="1242423"/>
                </a:lnTo>
                <a:lnTo>
                  <a:pt x="0" y="124242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aphicFrame>
        <p:nvGraphicFramePr>
          <p:cNvPr name="Table 14" id="14"/>
          <p:cNvGraphicFramePr>
            <a:graphicFrameLocks noGrp="true"/>
          </p:cNvGraphicFramePr>
          <p:nvPr/>
        </p:nvGraphicFramePr>
        <p:xfrm>
          <a:off x="514350" y="2478680"/>
          <a:ext cx="12574940" cy="6677971"/>
        </p:xfrm>
        <a:graphic>
          <a:graphicData uri="http://schemas.openxmlformats.org/drawingml/2006/table">
            <a:tbl>
              <a:tblPr/>
              <a:tblGrid>
                <a:gridCol w="3254657"/>
                <a:gridCol w="2123390"/>
                <a:gridCol w="1536293"/>
                <a:gridCol w="1327968"/>
                <a:gridCol w="1517354"/>
                <a:gridCol w="1466273"/>
                <a:gridCol w="1349006"/>
              </a:tblGrid>
              <a:tr h="166304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Paper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Model Architecture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Image Representation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Text Representation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Fusion Technique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Dataset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Accuracy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05972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This Project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EfficientNetB0 + LSTM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EfficientNetB0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LSTM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Early Fusion (Concatenation)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Curated Fashion Product Images Dataset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91%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3731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"Multi-modal Fashion Retrieval with Cross-modal Attention"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CNN + Transformer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CNN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Transformer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Cross-modal attention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UT-Zappos dataset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89.5%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71644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"Learning Deep Representations of Fine-grained Visual Descriptions"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CNN + LSTM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CNN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LSTM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Attention-based fusion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DeepFashion dataset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659"/>
                        </a:lnSpc>
                        <a:defRPr/>
                      </a:pPr>
                      <a:r>
                        <a:rPr lang="en-US" sz="1899">
                          <a:solidFill>
                            <a:srgbClr val="000000"/>
                          </a:solidFill>
                          <a:latin typeface="Canva Sans"/>
                          <a:ea typeface="Canva Sans"/>
                          <a:cs typeface="Canva Sans"/>
                          <a:sym typeface="Canva Sans"/>
                        </a:rPr>
                        <a:t>88.3% </a:t>
                      </a:r>
                      <a:endParaRPr lang="en-US" sz="1100"/>
                    </a:p>
                  </a:txBody>
                  <a:tcPr marL="133350" marR="133350" marT="133350" marB="13335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5" id="15"/>
          <p:cNvSpPr txBox="true"/>
          <p:nvPr/>
        </p:nvSpPr>
        <p:spPr>
          <a:xfrm rot="0">
            <a:off x="1283051" y="379767"/>
            <a:ext cx="1689150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7402C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STUDIO SHODWE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6321842" y="405840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766046" y="405840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535289" y="405840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279530" y="405840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7499918" y="9638067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83051" y="1091685"/>
            <a:ext cx="10449751" cy="927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320"/>
              </a:lnSpc>
            </a:pPr>
            <a:r>
              <a:rPr lang="en-US" sz="6000" u="sng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Multimodal Learning Comparison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419725" y="9449435"/>
            <a:ext cx="8764191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59"/>
              </a:lnSpc>
              <a:spcBef>
                <a:spcPct val="0"/>
              </a:spcBef>
            </a:pPr>
            <a:r>
              <a:rPr lang="en-US" sz="18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Demonstrate that the model (91% accuracy) outperformed existing models.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"/>
            <a:chOff x="0" y="0"/>
            <a:chExt cx="27093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9707" y="332729"/>
            <a:ext cx="369285" cy="363243"/>
          </a:xfrm>
          <a:custGeom>
            <a:avLst/>
            <a:gdLst/>
            <a:ahLst/>
            <a:cxnLst/>
            <a:rect r="r" b="b" t="t" l="l"/>
            <a:pathLst>
              <a:path h="363243" w="369285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480868" y="368655"/>
            <a:ext cx="346366" cy="346366"/>
          </a:xfrm>
          <a:custGeom>
            <a:avLst/>
            <a:gdLst/>
            <a:ahLst/>
            <a:cxnLst/>
            <a:rect r="r" b="b" t="t" l="l"/>
            <a:pathLst>
              <a:path h="346366" w="346366">
                <a:moveTo>
                  <a:pt x="0" y="0"/>
                </a:moveTo>
                <a:lnTo>
                  <a:pt x="346366" y="0"/>
                </a:lnTo>
                <a:lnTo>
                  <a:pt x="346366" y="346366"/>
                </a:lnTo>
                <a:lnTo>
                  <a:pt x="0" y="3463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889000" y="1031011"/>
            <a:ext cx="4316765" cy="4316765"/>
          </a:xfrm>
          <a:custGeom>
            <a:avLst/>
            <a:gdLst/>
            <a:ahLst/>
            <a:cxnLst/>
            <a:rect r="r" b="b" t="t" l="l"/>
            <a:pathLst>
              <a:path h="4316765" w="4316765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0" y="1028700"/>
            <a:ext cx="8408303" cy="9258300"/>
            <a:chOff x="0" y="0"/>
            <a:chExt cx="11211071" cy="12344400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7"/>
            <a:srcRect l="15942" t="0" r="15942" b="0"/>
            <a:stretch>
              <a:fillRect/>
            </a:stretch>
          </p:blipFill>
          <p:spPr>
            <a:xfrm flipH="false" flipV="false">
              <a:off x="0" y="0"/>
              <a:ext cx="11211071" cy="12344400"/>
            </a:xfrm>
            <a:prstGeom prst="rect">
              <a:avLst/>
            </a:prstGeom>
          </p:spPr>
        </p:pic>
      </p:grpSp>
      <p:sp>
        <p:nvSpPr>
          <p:cNvPr name="Freeform 13" id="13"/>
          <p:cNvSpPr/>
          <p:nvPr/>
        </p:nvSpPr>
        <p:spPr>
          <a:xfrm flipH="false" flipV="false" rot="0">
            <a:off x="9883689" y="1832671"/>
            <a:ext cx="1242423" cy="1242423"/>
          </a:xfrm>
          <a:custGeom>
            <a:avLst/>
            <a:gdLst/>
            <a:ahLst/>
            <a:cxnLst/>
            <a:rect r="r" b="b" t="t" l="l"/>
            <a:pathLst>
              <a:path h="1242423" w="1242423">
                <a:moveTo>
                  <a:pt x="0" y="0"/>
                </a:moveTo>
                <a:lnTo>
                  <a:pt x="1242423" y="0"/>
                </a:lnTo>
                <a:lnTo>
                  <a:pt x="1242423" y="1242422"/>
                </a:lnTo>
                <a:lnTo>
                  <a:pt x="0" y="12424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83051" y="379767"/>
            <a:ext cx="1689150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7402C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STUDIO SHODWE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321842" y="405840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766046" y="405840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535289" y="405840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79530" y="405840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499918" y="9638067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574344" y="1902165"/>
            <a:ext cx="5579580" cy="68913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43"/>
              </a:lnSpc>
            </a:pPr>
            <a:r>
              <a:rPr lang="en-US" sz="2459" u="sng" b="true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Challenges</a:t>
            </a:r>
          </a:p>
          <a:p>
            <a:pPr algn="l" marL="531010" indent="-265505" lvl="1">
              <a:lnSpc>
                <a:spcPts val="3443"/>
              </a:lnSpc>
              <a:buFont typeface="Arial"/>
              <a:buChar char="•"/>
            </a:pPr>
            <a:r>
              <a:rPr lang="en-US" sz="245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Balancing image and text feature contributions during fusion.</a:t>
            </a:r>
          </a:p>
          <a:p>
            <a:pPr algn="l" marL="531010" indent="-265505" lvl="1">
              <a:lnSpc>
                <a:spcPts val="3443"/>
              </a:lnSpc>
              <a:buFont typeface="Arial"/>
              <a:buChar char="•"/>
            </a:pPr>
            <a:r>
              <a:rPr lang="en-US" sz="245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Handling missing or inconsistent text descriptions.</a:t>
            </a:r>
          </a:p>
          <a:p>
            <a:pPr algn="l">
              <a:lnSpc>
                <a:spcPts val="3443"/>
              </a:lnSpc>
            </a:pPr>
            <a:r>
              <a:rPr lang="en-US" sz="2459" u="sng" b="true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</a:t>
            </a:r>
            <a:r>
              <a:rPr lang="en-US" sz="2459" u="sng" b="true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mprovements</a:t>
            </a:r>
          </a:p>
          <a:p>
            <a:pPr algn="l" marL="531010" indent="-265505" lvl="1">
              <a:lnSpc>
                <a:spcPts val="3443"/>
              </a:lnSpc>
              <a:buFont typeface="Arial"/>
              <a:buChar char="•"/>
            </a:pPr>
            <a:r>
              <a:rPr lang="en-US" sz="245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Data Augmentation: Enhance generalizability with augmented datasets (images and text).</a:t>
            </a:r>
          </a:p>
          <a:p>
            <a:pPr algn="l" marL="531010" indent="-265505" lvl="1">
              <a:lnSpc>
                <a:spcPts val="3443"/>
              </a:lnSpc>
              <a:buFont typeface="Arial"/>
              <a:buChar char="•"/>
            </a:pPr>
            <a:r>
              <a:rPr lang="en-US" sz="245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Hybrid Fusion: Explore advanced fusion techniques for better performance.</a:t>
            </a:r>
          </a:p>
          <a:p>
            <a:pPr algn="l" marL="531010" indent="-265505" lvl="1">
              <a:lnSpc>
                <a:spcPts val="3443"/>
              </a:lnSpc>
              <a:buFont typeface="Arial"/>
              <a:buChar char="•"/>
            </a:pPr>
            <a:r>
              <a:rPr lang="en-US" sz="2459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Transfer Learning: Fine-tune pre-trained models for domain-specific feature extraction.</a:t>
            </a:r>
          </a:p>
          <a:p>
            <a:pPr algn="l">
              <a:lnSpc>
                <a:spcPts val="3443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"/>
            <a:chOff x="0" y="0"/>
            <a:chExt cx="27093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9707" y="332729"/>
            <a:ext cx="369285" cy="363243"/>
          </a:xfrm>
          <a:custGeom>
            <a:avLst/>
            <a:gdLst/>
            <a:ahLst/>
            <a:cxnLst/>
            <a:rect r="r" b="b" t="t" l="l"/>
            <a:pathLst>
              <a:path h="363243" w="369285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7480868" y="368655"/>
            <a:ext cx="346366" cy="346366"/>
          </a:xfrm>
          <a:custGeom>
            <a:avLst/>
            <a:gdLst/>
            <a:ahLst/>
            <a:cxnLst/>
            <a:rect r="r" b="b" t="t" l="l"/>
            <a:pathLst>
              <a:path h="346366" w="346366">
                <a:moveTo>
                  <a:pt x="0" y="0"/>
                </a:moveTo>
                <a:lnTo>
                  <a:pt x="346366" y="0"/>
                </a:lnTo>
                <a:lnTo>
                  <a:pt x="346366" y="346366"/>
                </a:lnTo>
                <a:lnTo>
                  <a:pt x="0" y="3463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889000" y="1031011"/>
            <a:ext cx="4316765" cy="4316765"/>
          </a:xfrm>
          <a:custGeom>
            <a:avLst/>
            <a:gdLst/>
            <a:ahLst/>
            <a:cxnLst/>
            <a:rect r="r" b="b" t="t" l="l"/>
            <a:pathLst>
              <a:path h="4316765" w="4316765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0" y="1028700"/>
            <a:ext cx="8408303" cy="9258300"/>
            <a:chOff x="0" y="0"/>
            <a:chExt cx="11211071" cy="12344400"/>
          </a:xfrm>
        </p:grpSpPr>
        <p:pic>
          <p:nvPicPr>
            <p:cNvPr name="Picture 12" id="12"/>
            <p:cNvPicPr>
              <a:picLocks noChangeAspect="true"/>
            </p:cNvPicPr>
            <p:nvPr/>
          </p:nvPicPr>
          <p:blipFill>
            <a:blip r:embed="rId7"/>
            <a:srcRect l="11560" t="0" r="11560" b="0"/>
            <a:stretch>
              <a:fillRect/>
            </a:stretch>
          </p:blipFill>
          <p:spPr>
            <a:xfrm flipH="false" flipV="false">
              <a:off x="0" y="0"/>
              <a:ext cx="11211071" cy="12344400"/>
            </a:xfrm>
            <a:prstGeom prst="rect">
              <a:avLst/>
            </a:prstGeom>
          </p:spPr>
        </p:pic>
      </p:grpSp>
      <p:sp>
        <p:nvSpPr>
          <p:cNvPr name="Freeform 13" id="13"/>
          <p:cNvSpPr/>
          <p:nvPr/>
        </p:nvSpPr>
        <p:spPr>
          <a:xfrm flipH="false" flipV="false" rot="0">
            <a:off x="9883689" y="1832671"/>
            <a:ext cx="1242423" cy="1242423"/>
          </a:xfrm>
          <a:custGeom>
            <a:avLst/>
            <a:gdLst/>
            <a:ahLst/>
            <a:cxnLst/>
            <a:rect r="r" b="b" t="t" l="l"/>
            <a:pathLst>
              <a:path h="1242423" w="1242423">
                <a:moveTo>
                  <a:pt x="0" y="0"/>
                </a:moveTo>
                <a:lnTo>
                  <a:pt x="1242423" y="0"/>
                </a:lnTo>
                <a:lnTo>
                  <a:pt x="1242423" y="1242422"/>
                </a:lnTo>
                <a:lnTo>
                  <a:pt x="0" y="12424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283051" y="379767"/>
            <a:ext cx="1689150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7402C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STUDIO SHODWE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6321842" y="405840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4766046" y="405840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535289" y="405840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2279530" y="405840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7499918" y="9638067"/>
            <a:ext cx="547464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574344" y="1892640"/>
            <a:ext cx="6252198" cy="7264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58"/>
              </a:lnSpc>
            </a:pPr>
            <a:r>
              <a:rPr lang="en-US" sz="2756" u="sng" b="true">
                <a:solidFill>
                  <a:srgbClr val="1F202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Conclusion</a:t>
            </a:r>
          </a:p>
          <a:p>
            <a:pPr algn="l" marL="595024" indent="-297512" lvl="1">
              <a:lnSpc>
                <a:spcPts val="3858"/>
              </a:lnSpc>
              <a:buFont typeface="Arial"/>
              <a:buChar char="•"/>
            </a:pPr>
            <a:r>
              <a:rPr lang="en-US" sz="275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Multimodal learning proved effective for fashion product categorization.</a:t>
            </a:r>
          </a:p>
          <a:p>
            <a:pPr algn="l" marL="595024" indent="-297512" lvl="1">
              <a:lnSpc>
                <a:spcPts val="3858"/>
              </a:lnSpc>
              <a:buFont typeface="Arial"/>
              <a:buChar char="•"/>
            </a:pPr>
            <a:r>
              <a:rPr lang="en-US" sz="275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Future Directions:</a:t>
            </a:r>
          </a:p>
          <a:p>
            <a:pPr algn="l" marL="1190048" indent="-396683" lvl="2">
              <a:lnSpc>
                <a:spcPts val="3858"/>
              </a:lnSpc>
              <a:buFont typeface="Arial"/>
              <a:buChar char="⚬"/>
            </a:pPr>
            <a:r>
              <a:rPr lang="en-US" sz="275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Incorporate additional data like user reviews and brand attributes.</a:t>
            </a:r>
          </a:p>
          <a:p>
            <a:pPr algn="l" marL="1190048" indent="-396683" lvl="2">
              <a:lnSpc>
                <a:spcPts val="3858"/>
              </a:lnSpc>
              <a:buFont typeface="Arial"/>
              <a:buChar char="⚬"/>
            </a:pPr>
            <a:r>
              <a:rPr lang="en-US" sz="275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Explore audio or video data for richer insights.</a:t>
            </a:r>
          </a:p>
          <a:p>
            <a:pPr algn="l" marL="595024" indent="-297512" lvl="1">
              <a:lnSpc>
                <a:spcPts val="3858"/>
              </a:lnSpc>
              <a:buFont typeface="Arial"/>
              <a:buChar char="•"/>
            </a:pPr>
            <a:r>
              <a:rPr lang="en-US" sz="2756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Emphasize the groundwork laid for AI-based recommendation systems to enhance personalization in e-commerce.</a:t>
            </a:r>
          </a:p>
          <a:p>
            <a:pPr algn="l">
              <a:lnSpc>
                <a:spcPts val="385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28700" cy="1028700"/>
            <a:chOff x="0" y="0"/>
            <a:chExt cx="270933" cy="2709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29707" y="332729"/>
            <a:ext cx="369285" cy="363243"/>
          </a:xfrm>
          <a:custGeom>
            <a:avLst/>
            <a:gdLst/>
            <a:ahLst/>
            <a:cxnLst/>
            <a:rect r="r" b="b" t="t" l="l"/>
            <a:pathLst>
              <a:path h="363243" w="369285">
                <a:moveTo>
                  <a:pt x="0" y="0"/>
                </a:moveTo>
                <a:lnTo>
                  <a:pt x="369286" y="0"/>
                </a:lnTo>
                <a:lnTo>
                  <a:pt x="369286" y="363242"/>
                </a:lnTo>
                <a:lnTo>
                  <a:pt x="0" y="3632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283051" y="379767"/>
            <a:ext cx="1689150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7402C6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STUDIO SHODWE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321842" y="405840"/>
            <a:ext cx="9784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Contact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766046" y="405840"/>
            <a:ext cx="1060497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About Us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535289" y="405840"/>
            <a:ext cx="735456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Service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279530" y="405840"/>
            <a:ext cx="809760" cy="197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Home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7259300" y="9258300"/>
            <a:ext cx="1028700" cy="1028700"/>
            <a:chOff x="0" y="0"/>
            <a:chExt cx="270933" cy="27093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70933" cy="270933"/>
            </a:xfrm>
            <a:custGeom>
              <a:avLst/>
              <a:gdLst/>
              <a:ahLst/>
              <a:cxnLst/>
              <a:rect r="r" b="b" t="t" l="l"/>
              <a:pathLst>
                <a:path h="270933" w="270933">
                  <a:moveTo>
                    <a:pt x="0" y="0"/>
                  </a:moveTo>
                  <a:lnTo>
                    <a:pt x="270933" y="0"/>
                  </a:lnTo>
                  <a:lnTo>
                    <a:pt x="270933" y="270933"/>
                  </a:lnTo>
                  <a:lnTo>
                    <a:pt x="0" y="270933"/>
                  </a:lnTo>
                  <a:close/>
                </a:path>
              </a:pathLst>
            </a:custGeom>
            <a:gradFill rotWithShape="true">
              <a:gsLst>
                <a:gs pos="0">
                  <a:srgbClr val="E300FF">
                    <a:alpha val="100000"/>
                  </a:srgbClr>
                </a:gs>
                <a:gs pos="100000">
                  <a:srgbClr val="00068A">
                    <a:alpha val="100000"/>
                  </a:srgbClr>
                </a:gs>
              </a:gsLst>
              <a:lin ang="27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70933" cy="3090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7499918" y="9638067"/>
            <a:ext cx="547464" cy="2405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b="true" sz="14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10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7480868" y="368655"/>
            <a:ext cx="346366" cy="346366"/>
          </a:xfrm>
          <a:custGeom>
            <a:avLst/>
            <a:gdLst/>
            <a:ahLst/>
            <a:cxnLst/>
            <a:rect r="r" b="b" t="t" l="l"/>
            <a:pathLst>
              <a:path h="346366" w="346366">
                <a:moveTo>
                  <a:pt x="0" y="0"/>
                </a:moveTo>
                <a:lnTo>
                  <a:pt x="346366" y="0"/>
                </a:lnTo>
                <a:lnTo>
                  <a:pt x="346366" y="346366"/>
                </a:lnTo>
                <a:lnTo>
                  <a:pt x="0" y="34636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-2116078" y="5258879"/>
            <a:ext cx="8229600" cy="8229600"/>
          </a:xfrm>
          <a:custGeom>
            <a:avLst/>
            <a:gdLst/>
            <a:ahLst/>
            <a:cxnLst/>
            <a:rect r="r" b="b" t="t" l="l"/>
            <a:pathLst>
              <a:path h="8229600" w="8229600">
                <a:moveTo>
                  <a:pt x="0" y="0"/>
                </a:moveTo>
                <a:lnTo>
                  <a:pt x="8229600" y="0"/>
                </a:lnTo>
                <a:lnTo>
                  <a:pt x="8229600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5889000" y="1031011"/>
            <a:ext cx="4316765" cy="4316765"/>
          </a:xfrm>
          <a:custGeom>
            <a:avLst/>
            <a:gdLst/>
            <a:ahLst/>
            <a:cxnLst/>
            <a:rect r="r" b="b" t="t" l="l"/>
            <a:pathLst>
              <a:path h="4316765" w="4316765">
                <a:moveTo>
                  <a:pt x="0" y="0"/>
                </a:moveTo>
                <a:lnTo>
                  <a:pt x="4316765" y="0"/>
                </a:lnTo>
                <a:lnTo>
                  <a:pt x="4316765" y="4316765"/>
                </a:lnTo>
                <a:lnTo>
                  <a:pt x="0" y="43167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alphaModFix amt="19999"/>
            </a:blip>
            <a:stretch>
              <a:fillRect l="0" t="0" r="0" b="0"/>
            </a:stretch>
          </a:blipFill>
        </p:spPr>
      </p:sp>
      <p:grpSp>
        <p:nvGrpSpPr>
          <p:cNvPr name="Group 18" id="18"/>
          <p:cNvGrpSpPr/>
          <p:nvPr/>
        </p:nvGrpSpPr>
        <p:grpSpPr>
          <a:xfrm rot="0">
            <a:off x="1028700" y="1028700"/>
            <a:ext cx="9225231" cy="8229600"/>
            <a:chOff x="0" y="0"/>
            <a:chExt cx="12300307" cy="10972800"/>
          </a:xfrm>
        </p:grpSpPr>
        <p:pic>
          <p:nvPicPr>
            <p:cNvPr name="Picture 19" id="19"/>
            <p:cNvPicPr>
              <a:picLocks noChangeAspect="true"/>
            </p:cNvPicPr>
            <p:nvPr/>
          </p:nvPicPr>
          <p:blipFill>
            <a:blip r:embed="rId7"/>
            <a:srcRect l="12930" t="0" r="24014" b="0"/>
            <a:stretch>
              <a:fillRect/>
            </a:stretch>
          </p:blipFill>
          <p:spPr>
            <a:xfrm flipH="false" flipV="false">
              <a:off x="0" y="0"/>
              <a:ext cx="12300307" cy="10972800"/>
            </a:xfrm>
            <a:prstGeom prst="rect">
              <a:avLst/>
            </a:prstGeom>
          </p:spPr>
        </p:pic>
      </p:grpSp>
      <p:sp>
        <p:nvSpPr>
          <p:cNvPr name="Freeform 20" id="20"/>
          <p:cNvSpPr/>
          <p:nvPr/>
        </p:nvSpPr>
        <p:spPr>
          <a:xfrm flipH="false" flipV="false" rot="0">
            <a:off x="10764569" y="1455693"/>
            <a:ext cx="2264398" cy="2264398"/>
          </a:xfrm>
          <a:custGeom>
            <a:avLst/>
            <a:gdLst/>
            <a:ahLst/>
            <a:cxnLst/>
            <a:rect r="r" b="b" t="t" l="l"/>
            <a:pathLst>
              <a:path h="2264398" w="2264398">
                <a:moveTo>
                  <a:pt x="0" y="0"/>
                </a:moveTo>
                <a:lnTo>
                  <a:pt x="2264398" y="0"/>
                </a:lnTo>
                <a:lnTo>
                  <a:pt x="2264398" y="2264398"/>
                </a:lnTo>
                <a:lnTo>
                  <a:pt x="0" y="22643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1767541" y="1965304"/>
            <a:ext cx="4830411" cy="2346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4"/>
              </a:lnSpc>
              <a:spcBef>
                <a:spcPct val="0"/>
              </a:spcBef>
            </a:pPr>
            <a:r>
              <a:rPr lang="en-US" sz="13717">
                <a:solidFill>
                  <a:srgbClr val="1F2020"/>
                </a:solidFill>
                <a:latin typeface="Anton"/>
                <a:ea typeface="Anton"/>
                <a:cs typeface="Anton"/>
                <a:sym typeface="Anton"/>
              </a:rPr>
              <a:t>THANK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1767541" y="3824001"/>
            <a:ext cx="4830411" cy="2339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204"/>
              </a:lnSpc>
              <a:spcBef>
                <a:spcPct val="0"/>
              </a:spcBef>
            </a:pPr>
            <a:r>
              <a:rPr lang="en-US" sz="13717">
                <a:solidFill>
                  <a:srgbClr val="7402C6"/>
                </a:solidFill>
                <a:latin typeface="Anton"/>
                <a:ea typeface="Anton"/>
                <a:cs typeface="Anton"/>
                <a:sym typeface="Anton"/>
              </a:rPr>
              <a:t>YOU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015595" y="7026260"/>
            <a:ext cx="6561397" cy="914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82"/>
              </a:lnSpc>
              <a:spcBef>
                <a:spcPct val="0"/>
              </a:spcBef>
            </a:pPr>
            <a:r>
              <a:rPr lang="en-US" sz="2630">
                <a:solidFill>
                  <a:srgbClr val="1F2020"/>
                </a:solidFill>
                <a:latin typeface="Open Sans"/>
                <a:ea typeface="Open Sans"/>
                <a:cs typeface="Open Sans"/>
                <a:sym typeface="Open Sans"/>
              </a:rPr>
              <a:t> Any questions ??</a:t>
            </a:r>
          </a:p>
          <a:p>
            <a:pPr algn="l">
              <a:lnSpc>
                <a:spcPts val="3682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DAGaSBvmoMk</dc:identifier>
  <dcterms:modified xsi:type="dcterms:W3CDTF">2011-08-01T06:04:30Z</dcterms:modified>
  <cp:revision>1</cp:revision>
  <dc:title>Purple Gradient Artificial Intelligence Presentation</dc:title>
</cp:coreProperties>
</file>

<file path=docProps/thumbnail.jpeg>
</file>